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0"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p:cViewPr varScale="1">
        <p:scale>
          <a:sx n="61" d="100"/>
          <a:sy n="61" d="100"/>
        </p:scale>
        <p:origin x="108" y="3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 name="Picture 8"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smtClean="0"/>
              <a:pPr/>
              <a:t>11/4/2020</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35110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t>11/4/2020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t>‹#›</a:t>
            </a:fld>
            <a:endParaRPr lang="en-US" dirty="0"/>
          </a:p>
        </p:txBody>
      </p:sp>
    </p:spTree>
    <p:extLst>
      <p:ext uri="{BB962C8B-B14F-4D97-AF65-F5344CB8AC3E}">
        <p14:creationId xmlns:p14="http://schemas.microsoft.com/office/powerpoint/2010/main" val="12947108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1765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t>11/4/2020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a:t>
            </a:fld>
            <a:endParaRPr lang="en-US" dirty="0"/>
          </a:p>
        </p:txBody>
      </p:sp>
    </p:spTree>
    <p:extLst>
      <p:ext uri="{BB962C8B-B14F-4D97-AF65-F5344CB8AC3E}">
        <p14:creationId xmlns:p14="http://schemas.microsoft.com/office/powerpoint/2010/main" val="626246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08097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97407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11/4/2020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18257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79697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17609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05616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901183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107693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851003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95741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134568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682023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0559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smtClean="0"/>
              <a:pPr/>
              <a:t>11/4/2020</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35186454"/>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nationalgeographic.com/environment/global-warming/deforestation/"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science.sciencemag.org/content/365/6455/756.summary%20Accessed%20on%2004/11/202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76633" y="1823835"/>
            <a:ext cx="6815669" cy="3047710"/>
          </a:xfrm>
        </p:spPr>
        <p:txBody>
          <a:bodyPr/>
          <a:lstStyle/>
          <a:p>
            <a:r>
              <a:rPr lang="en-US" sz="3600" b="1" dirty="0" smtClean="0">
                <a:latin typeface="Poor Richard" panose="02080502050505020702" pitchFamily="18" charset="0"/>
              </a:rPr>
              <a:t>Deforestation</a:t>
            </a:r>
            <a:r>
              <a:rPr lang="en-US" sz="3600" dirty="0" smtClean="0"/>
              <a:t> </a:t>
            </a:r>
            <a:br>
              <a:rPr lang="en-US" sz="3600" dirty="0" smtClean="0"/>
            </a:br>
            <a:r>
              <a:rPr lang="en-US" sz="3600" dirty="0" smtClean="0">
                <a:latin typeface="Poor Richard" panose="02080502050505020702" pitchFamily="18" charset="0"/>
              </a:rPr>
              <a:t>Author </a:t>
            </a:r>
            <a:br>
              <a:rPr lang="en-US" sz="3600" dirty="0" smtClean="0">
                <a:latin typeface="Poor Richard" panose="02080502050505020702" pitchFamily="18" charset="0"/>
              </a:rPr>
            </a:br>
            <a:r>
              <a:rPr lang="en-US" sz="3600" dirty="0" smtClean="0">
                <a:latin typeface="Poor Richard" panose="02080502050505020702" pitchFamily="18" charset="0"/>
              </a:rPr>
              <a:t>Institutional Affiliation</a:t>
            </a:r>
            <a:br>
              <a:rPr lang="en-US" sz="3600" dirty="0" smtClean="0">
                <a:latin typeface="Poor Richard" panose="02080502050505020702" pitchFamily="18" charset="0"/>
              </a:rPr>
            </a:br>
            <a:r>
              <a:rPr lang="en-US" sz="3600" dirty="0" smtClean="0">
                <a:latin typeface="Poor Richard" panose="02080502050505020702" pitchFamily="18" charset="0"/>
              </a:rPr>
              <a:t>Instructor </a:t>
            </a:r>
            <a:br>
              <a:rPr lang="en-US" sz="3600" dirty="0" smtClean="0">
                <a:latin typeface="Poor Richard" panose="02080502050505020702" pitchFamily="18" charset="0"/>
              </a:rPr>
            </a:br>
            <a:r>
              <a:rPr lang="en-US" sz="3600" dirty="0" smtClean="0">
                <a:latin typeface="Poor Richard" panose="02080502050505020702" pitchFamily="18" charset="0"/>
              </a:rPr>
              <a:t>Course code </a:t>
            </a:r>
            <a:br>
              <a:rPr lang="en-US" sz="3600" dirty="0" smtClean="0">
                <a:latin typeface="Poor Richard" panose="02080502050505020702" pitchFamily="18" charset="0"/>
              </a:rPr>
            </a:br>
            <a:r>
              <a:rPr lang="en-US" sz="3600" dirty="0" smtClean="0">
                <a:latin typeface="Poor Richard" panose="02080502050505020702" pitchFamily="18" charset="0"/>
              </a:rPr>
              <a:t>Date of submission</a:t>
            </a:r>
            <a:endParaRPr lang="en-US" sz="3600" dirty="0">
              <a:latin typeface="Poor Richard" panose="02080502050505020702" pitchFamily="18" charset="0"/>
            </a:endParaRPr>
          </a:p>
        </p:txBody>
      </p:sp>
    </p:spTree>
    <p:extLst>
      <p:ext uri="{BB962C8B-B14F-4D97-AF65-F5344CB8AC3E}">
        <p14:creationId xmlns:p14="http://schemas.microsoft.com/office/powerpoint/2010/main" val="3027092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Poor Richard" panose="02080502050505020702" pitchFamily="18" charset="0"/>
              </a:rPr>
              <a:t>Introduction</a:t>
            </a:r>
            <a:endParaRPr lang="en-US" dirty="0">
              <a:latin typeface="Poor Richard" panose="02080502050505020702" pitchFamily="18" charset="0"/>
            </a:endParaRPr>
          </a:p>
        </p:txBody>
      </p:sp>
      <p:sp>
        <p:nvSpPr>
          <p:cNvPr id="3" name="Content Placeholder 2"/>
          <p:cNvSpPr>
            <a:spLocks noGrp="1"/>
          </p:cNvSpPr>
          <p:nvPr>
            <p:ph idx="1"/>
          </p:nvPr>
        </p:nvSpPr>
        <p:spPr/>
        <p:txBody>
          <a:bodyPr>
            <a:normAutofit fontScale="92500"/>
          </a:bodyPr>
          <a:lstStyle/>
          <a:p>
            <a:pPr algn="just"/>
            <a:r>
              <a:rPr lang="en-US" dirty="0">
                <a:latin typeface="Poor Richard" panose="02080502050505020702" pitchFamily="18" charset="0"/>
              </a:rPr>
              <a:t>Deforestation refers to the wanton destruction of forestlands for extension of settlements and agricultural lands (Nunez, 2019</a:t>
            </a:r>
            <a:r>
              <a:rPr lang="en-US" dirty="0" smtClean="0">
                <a:latin typeface="Poor Richard" panose="02080502050505020702" pitchFamily="18" charset="0"/>
              </a:rPr>
              <a:t>).</a:t>
            </a:r>
          </a:p>
          <a:p>
            <a:pPr algn="just"/>
            <a:r>
              <a:rPr lang="en-US" dirty="0" smtClean="0">
                <a:latin typeface="Poor Richard" panose="02080502050505020702" pitchFamily="18" charset="0"/>
              </a:rPr>
              <a:t>Despite the importance of trees in the world, humans still cut trees for timber and other personal reasons without stopping to evaluate the resulting effects from this destruction.</a:t>
            </a:r>
          </a:p>
          <a:p>
            <a:pPr algn="just"/>
            <a:r>
              <a:rPr lang="en-US" dirty="0" smtClean="0">
                <a:latin typeface="Poor Richard" panose="02080502050505020702" pitchFamily="18" charset="0"/>
              </a:rPr>
              <a:t>Evidence from research indicates that approximately 58 million hectares of tree-lands are </a:t>
            </a:r>
            <a:r>
              <a:rPr lang="en-US" dirty="0">
                <a:latin typeface="Poor Richard" panose="02080502050505020702" pitchFamily="18" charset="0"/>
              </a:rPr>
              <a:t>cleared annually(Derouin</a:t>
            </a:r>
            <a:r>
              <a:rPr lang="en-US" dirty="0" smtClean="0">
                <a:latin typeface="Poor Richard" panose="02080502050505020702" pitchFamily="18" charset="0"/>
              </a:rPr>
              <a:t>., 2019).</a:t>
            </a:r>
          </a:p>
          <a:p>
            <a:pPr algn="just"/>
            <a:r>
              <a:rPr lang="en-US" dirty="0" smtClean="0">
                <a:latin typeface="Poor Richard" panose="02080502050505020702" pitchFamily="18" charset="0"/>
              </a:rPr>
              <a:t>Arguably, if this trends continues unchecked, it might lead to negative impacts on life on earth. </a:t>
            </a:r>
            <a:endParaRPr lang="en-US" dirty="0">
              <a:latin typeface="Poor Richard" panose="02080502050505020702" pitchFamily="18" charset="0"/>
            </a:endParaRPr>
          </a:p>
        </p:txBody>
      </p:sp>
    </p:spTree>
    <p:extLst>
      <p:ext uri="{BB962C8B-B14F-4D97-AF65-F5344CB8AC3E}">
        <p14:creationId xmlns:p14="http://schemas.microsoft.com/office/powerpoint/2010/main" val="2642495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Poor Richard" panose="02080502050505020702" pitchFamily="18" charset="0"/>
              </a:rPr>
              <a:t>Effects of deforestation</a:t>
            </a:r>
            <a:endParaRPr lang="en-US" dirty="0">
              <a:latin typeface="Poor Richard" panose="02080502050505020702" pitchFamily="18" charset="0"/>
            </a:endParaRPr>
          </a:p>
        </p:txBody>
      </p:sp>
      <p:sp>
        <p:nvSpPr>
          <p:cNvPr id="3" name="Content Placeholder 2"/>
          <p:cNvSpPr>
            <a:spLocks noGrp="1"/>
          </p:cNvSpPr>
          <p:nvPr>
            <p:ph idx="1"/>
          </p:nvPr>
        </p:nvSpPr>
        <p:spPr/>
        <p:txBody>
          <a:bodyPr>
            <a:normAutofit fontScale="92500"/>
          </a:bodyPr>
          <a:lstStyle/>
          <a:p>
            <a:pPr>
              <a:lnSpc>
                <a:spcPct val="150000"/>
              </a:lnSpc>
            </a:pPr>
            <a:r>
              <a:rPr lang="en-US" dirty="0" smtClean="0">
                <a:latin typeface="Poor Richard" panose="02080502050505020702" pitchFamily="18" charset="0"/>
              </a:rPr>
              <a:t>Deforestation results in the loss of natural habitats. Observably, over 80% of plant and animal species are found in the forests. </a:t>
            </a:r>
          </a:p>
          <a:p>
            <a:pPr algn="just">
              <a:lnSpc>
                <a:spcPct val="150000"/>
              </a:lnSpc>
            </a:pPr>
            <a:r>
              <a:rPr lang="en-US" dirty="0" smtClean="0">
                <a:latin typeface="Poor Richard" panose="02080502050505020702" pitchFamily="18" charset="0"/>
              </a:rPr>
              <a:t>As observed by Bell (2019), clearing and cutting of trees alters the natural setting of the environment consequently resulting in negative impacts on animal species. In my view, the destruction of these habitats also endangers the species in these areas. </a:t>
            </a:r>
          </a:p>
          <a:p>
            <a:endParaRPr lang="en-US" dirty="0"/>
          </a:p>
        </p:txBody>
      </p:sp>
    </p:spTree>
    <p:extLst>
      <p:ext uri="{BB962C8B-B14F-4D97-AF65-F5344CB8AC3E}">
        <p14:creationId xmlns:p14="http://schemas.microsoft.com/office/powerpoint/2010/main" val="41652629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smtClean="0">
                <a:latin typeface="Poor Richard" panose="02080502050505020702" pitchFamily="18" charset="0"/>
              </a:rPr>
              <a:t>Ideally, healthy forests act as carbon sinks. Depleting these forest would therefore mean increased carbon accumulation in the atmosphere consequently resulting global warming and climate change. </a:t>
            </a:r>
          </a:p>
          <a:p>
            <a:pPr algn="just"/>
            <a:r>
              <a:rPr lang="en-US" dirty="0" smtClean="0">
                <a:latin typeface="Poor Richard" panose="02080502050505020702" pitchFamily="18" charset="0"/>
              </a:rPr>
              <a:t>Butler (2019) argued that deforestation alone accounts for over 20% of the atmospheric carbon dioxides. </a:t>
            </a:r>
          </a:p>
          <a:p>
            <a:pPr algn="just"/>
            <a:r>
              <a:rPr lang="en-US" dirty="0" smtClean="0">
                <a:latin typeface="Poor Richard" panose="02080502050505020702" pitchFamily="18" charset="0"/>
              </a:rPr>
              <a:t>Deforested lands are arguably susceptible to the natural forces of nature such as flooding and erosion, consequently lowering the productivity of these lands.</a:t>
            </a:r>
            <a:endParaRPr lang="en-US" dirty="0">
              <a:latin typeface="Poor Richard" panose="02080502050505020702" pitchFamily="18" charset="0"/>
            </a:endParaRPr>
          </a:p>
        </p:txBody>
      </p:sp>
    </p:spTree>
    <p:extLst>
      <p:ext uri="{BB962C8B-B14F-4D97-AF65-F5344CB8AC3E}">
        <p14:creationId xmlns:p14="http://schemas.microsoft.com/office/powerpoint/2010/main" val="1591415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Poor Richard" panose="02080502050505020702" pitchFamily="18" charset="0"/>
              </a:rPr>
              <a:t>Solutions to deforestation </a:t>
            </a:r>
            <a:endParaRPr lang="en-US" dirty="0">
              <a:latin typeface="Poor Richard" panose="02080502050505020702" pitchFamily="18" charset="0"/>
            </a:endParaRPr>
          </a:p>
        </p:txBody>
      </p:sp>
      <p:sp>
        <p:nvSpPr>
          <p:cNvPr id="3" name="Content Placeholder 2"/>
          <p:cNvSpPr>
            <a:spLocks noGrp="1"/>
          </p:cNvSpPr>
          <p:nvPr>
            <p:ph idx="1"/>
          </p:nvPr>
        </p:nvSpPr>
        <p:spPr/>
        <p:txBody>
          <a:bodyPr/>
          <a:lstStyle/>
          <a:p>
            <a:r>
              <a:rPr lang="en-US" dirty="0" smtClean="0">
                <a:latin typeface="Poor Richard" panose="02080502050505020702" pitchFamily="18" charset="0"/>
              </a:rPr>
              <a:t>Although, the need for agricultural land has been increasing lately, I believe that practicing sustainable agriculture can help reduce the amount of land cleared </a:t>
            </a:r>
            <a:r>
              <a:rPr lang="en-US" dirty="0">
                <a:latin typeface="Poor Richard" panose="02080502050505020702" pitchFamily="18" charset="0"/>
              </a:rPr>
              <a:t>for crops (Seymour &amp; Harris, </a:t>
            </a:r>
            <a:r>
              <a:rPr lang="en-US" dirty="0" smtClean="0">
                <a:latin typeface="Poor Richard" panose="02080502050505020702" pitchFamily="18" charset="0"/>
              </a:rPr>
              <a:t>2019).</a:t>
            </a:r>
          </a:p>
          <a:p>
            <a:r>
              <a:rPr lang="en-US" dirty="0" smtClean="0">
                <a:latin typeface="Poor Richard" panose="02080502050505020702" pitchFamily="18" charset="0"/>
              </a:rPr>
              <a:t>Also, reestablishing forestlands in deforested areas can help in minimizing the effects associated with deforestation.</a:t>
            </a:r>
            <a:endParaRPr lang="en-US" dirty="0">
              <a:latin typeface="Poor Richard" panose="02080502050505020702" pitchFamily="18" charset="0"/>
            </a:endParaRPr>
          </a:p>
        </p:txBody>
      </p:sp>
    </p:spTree>
    <p:extLst>
      <p:ext uri="{BB962C8B-B14F-4D97-AF65-F5344CB8AC3E}">
        <p14:creationId xmlns:p14="http://schemas.microsoft.com/office/powerpoint/2010/main" val="6323114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Poor Richard" panose="02080502050505020702" pitchFamily="18" charset="0"/>
              </a:rPr>
              <a:t>Conclusions </a:t>
            </a:r>
            <a:endParaRPr lang="en-US" dirty="0">
              <a:latin typeface="Poor Richard" panose="02080502050505020702" pitchFamily="18" charset="0"/>
            </a:endParaRPr>
          </a:p>
        </p:txBody>
      </p:sp>
      <p:sp>
        <p:nvSpPr>
          <p:cNvPr id="3" name="Content Placeholder 2"/>
          <p:cNvSpPr>
            <a:spLocks noGrp="1"/>
          </p:cNvSpPr>
          <p:nvPr>
            <p:ph idx="1"/>
          </p:nvPr>
        </p:nvSpPr>
        <p:spPr/>
        <p:txBody>
          <a:bodyPr/>
          <a:lstStyle/>
          <a:p>
            <a:pPr algn="just"/>
            <a:r>
              <a:rPr lang="en-US" dirty="0" smtClean="0">
                <a:latin typeface="Poor Richard" panose="02080502050505020702" pitchFamily="18" charset="0"/>
              </a:rPr>
              <a:t>As observed in this presentation, deforestation refers to the wanton destruction of trees for short-term gains. </a:t>
            </a:r>
          </a:p>
          <a:p>
            <a:pPr algn="just"/>
            <a:r>
              <a:rPr lang="en-US" dirty="0" smtClean="0">
                <a:latin typeface="Poor Richard" panose="02080502050505020702" pitchFamily="18" charset="0"/>
              </a:rPr>
              <a:t>It </a:t>
            </a:r>
            <a:r>
              <a:rPr lang="en-US" dirty="0">
                <a:latin typeface="Poor Richard" panose="02080502050505020702" pitchFamily="18" charset="0"/>
              </a:rPr>
              <a:t>is important each one of us take a moment to think about the benefits of trees on earth and think of what future life on earth would be without trees</a:t>
            </a:r>
            <a:r>
              <a:rPr lang="en-US" dirty="0" smtClean="0">
                <a:latin typeface="Poor Richard" panose="02080502050505020702" pitchFamily="18" charset="0"/>
              </a:rPr>
              <a:t>.</a:t>
            </a:r>
          </a:p>
          <a:p>
            <a:pPr algn="just"/>
            <a:r>
              <a:rPr lang="en-US" dirty="0">
                <a:latin typeface="Poor Richard" panose="02080502050505020702" pitchFamily="18" charset="0"/>
              </a:rPr>
              <a:t>For this reason, I think we should some little effort to stop deforestation and forest degradation because it harms the </a:t>
            </a:r>
            <a:r>
              <a:rPr lang="en-US" dirty="0" smtClean="0">
                <a:latin typeface="Poor Richard" panose="02080502050505020702" pitchFamily="18" charset="0"/>
              </a:rPr>
              <a:t>environment as </a:t>
            </a:r>
            <a:r>
              <a:rPr lang="en-US" dirty="0">
                <a:latin typeface="Poor Richard" panose="02080502050505020702" pitchFamily="18" charset="0"/>
              </a:rPr>
              <a:t>observed by Seymour &amp; Harris (2019), we should always be engaged in acts of afforestation and avoid uncontrolled felling of trees.  </a:t>
            </a:r>
          </a:p>
        </p:txBody>
      </p:sp>
    </p:spTree>
    <p:extLst>
      <p:ext uri="{BB962C8B-B14F-4D97-AF65-F5344CB8AC3E}">
        <p14:creationId xmlns:p14="http://schemas.microsoft.com/office/powerpoint/2010/main" val="2351130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Poor Richard" panose="02080502050505020702" pitchFamily="18" charset="0"/>
              </a:rPr>
              <a:t>References </a:t>
            </a:r>
            <a:endParaRPr lang="en-US" dirty="0">
              <a:latin typeface="Poor Richard" panose="02080502050505020702" pitchFamily="18" charset="0"/>
            </a:endParaRPr>
          </a:p>
        </p:txBody>
      </p:sp>
      <p:sp>
        <p:nvSpPr>
          <p:cNvPr id="3" name="Content Placeholder 2"/>
          <p:cNvSpPr>
            <a:spLocks noGrp="1"/>
          </p:cNvSpPr>
          <p:nvPr>
            <p:ph idx="1"/>
          </p:nvPr>
        </p:nvSpPr>
        <p:spPr/>
        <p:txBody>
          <a:bodyPr>
            <a:normAutofit fontScale="92500" lnSpcReduction="10000"/>
          </a:bodyPr>
          <a:lstStyle/>
          <a:p>
            <a:pPr algn="just"/>
            <a:r>
              <a:rPr lang="en-US" dirty="0">
                <a:latin typeface="Poor Richard" panose="02080502050505020702" pitchFamily="18" charset="0"/>
              </a:rPr>
              <a:t>Austin, K. G., Schwantes, A., Gu, Y., &amp; Kasibhatla, P. S. (2019). What causes deforestation in Indonesia? Environmental Research Letters, 14(2), 024007</a:t>
            </a:r>
            <a:r>
              <a:rPr lang="en-US" dirty="0" smtClean="0">
                <a:latin typeface="Poor Richard" panose="02080502050505020702" pitchFamily="18" charset="0"/>
              </a:rPr>
              <a:t>.</a:t>
            </a:r>
          </a:p>
          <a:p>
            <a:pPr algn="just"/>
            <a:r>
              <a:rPr lang="en-US" dirty="0">
                <a:latin typeface="Poor Richard" panose="02080502050505020702" pitchFamily="18" charset="0"/>
              </a:rPr>
              <a:t>Bell, L. (2016) Bornean orangutan declared ‘critically endangered’ as forests shrink. </a:t>
            </a:r>
            <a:r>
              <a:rPr lang="en-US" dirty="0" smtClean="0">
                <a:latin typeface="Poor Richard" panose="02080502050505020702" pitchFamily="18" charset="0"/>
              </a:rPr>
              <a:t>Mongabay</a:t>
            </a:r>
          </a:p>
          <a:p>
            <a:pPr algn="just"/>
            <a:r>
              <a:rPr lang="en-US" dirty="0">
                <a:latin typeface="Poor Richard" panose="02080502050505020702" pitchFamily="18" charset="0"/>
              </a:rPr>
              <a:t>Christina Nunez. (2019). Deforestation. Retrieved: </a:t>
            </a:r>
            <a:r>
              <a:rPr lang="en-US" dirty="0">
                <a:latin typeface="Poor Richard" panose="02080502050505020702" pitchFamily="18" charset="0"/>
                <a:hlinkClick r:id="rId2"/>
              </a:rPr>
              <a:t>https://www.nationalgeographic.com/environment/global-warming/deforestation</a:t>
            </a:r>
            <a:r>
              <a:rPr lang="en-US" dirty="0" smtClean="0">
                <a:latin typeface="Poor Richard" panose="02080502050505020702" pitchFamily="18" charset="0"/>
                <a:hlinkClick r:id="rId2"/>
              </a:rPr>
              <a:t>/</a:t>
            </a:r>
            <a:endParaRPr lang="en-US" dirty="0" smtClean="0">
              <a:latin typeface="Poor Richard" panose="02080502050505020702" pitchFamily="18" charset="0"/>
            </a:endParaRPr>
          </a:p>
          <a:p>
            <a:pPr algn="just"/>
            <a:r>
              <a:rPr lang="en-US" dirty="0">
                <a:latin typeface="Poor Richard" panose="02080502050505020702" pitchFamily="18" charset="0"/>
              </a:rPr>
              <a:t>Rhett A. Butler. (April 2019). Consequences of Deforestation. Retrieved: https://rainforests.mongabay.com/09-consequences-of-deforestation.html Accessed:04.11.2020</a:t>
            </a:r>
          </a:p>
        </p:txBody>
      </p:sp>
    </p:spTree>
    <p:extLst>
      <p:ext uri="{BB962C8B-B14F-4D97-AF65-F5344CB8AC3E}">
        <p14:creationId xmlns:p14="http://schemas.microsoft.com/office/powerpoint/2010/main" val="706326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lgn="just"/>
            <a:r>
              <a:rPr lang="en-US" dirty="0">
                <a:latin typeface="Poor Richard" panose="02080502050505020702" pitchFamily="18" charset="0"/>
              </a:rPr>
              <a:t>Sarah Derouin. (Nov 2019). Deforestation: Facts, Causes &amp; Effects. Retrieved: https</a:t>
            </a:r>
            <a:r>
              <a:rPr lang="en-US" dirty="0" smtClean="0">
                <a:latin typeface="Poor Richard" panose="02080502050505020702" pitchFamily="18" charset="0"/>
              </a:rPr>
              <a:t>://www.livescience.com/27692-deforestation.html Accessed:04.11.2020</a:t>
            </a:r>
          </a:p>
          <a:p>
            <a:pPr algn="just"/>
            <a:r>
              <a:rPr lang="en-US" dirty="0">
                <a:latin typeface="Poor Richard" panose="02080502050505020702" pitchFamily="18" charset="0"/>
              </a:rPr>
              <a:t>Seymour, F., &amp; Harris, N. L. (2019). Reducing tropical deforestation. Science, 365(6455), 756-757. Retrieved:  </a:t>
            </a:r>
            <a:r>
              <a:rPr lang="en-US" dirty="0">
                <a:latin typeface="Poor Richard" panose="02080502050505020702" pitchFamily="18" charset="0"/>
                <a:hlinkClick r:id="rId2"/>
              </a:rPr>
              <a:t>https://science.sciencemag.org/content/365/6455/756.summary Accessed on </a:t>
            </a:r>
            <a:r>
              <a:rPr lang="en-US" dirty="0" smtClean="0">
                <a:latin typeface="Poor Richard" panose="02080502050505020702" pitchFamily="18" charset="0"/>
                <a:hlinkClick r:id="rId2"/>
              </a:rPr>
              <a:t>04/11/2020</a:t>
            </a:r>
            <a:endParaRPr lang="en-US" dirty="0" smtClean="0">
              <a:latin typeface="Poor Richard" panose="02080502050505020702" pitchFamily="18" charset="0"/>
            </a:endParaRPr>
          </a:p>
          <a:p>
            <a:pPr algn="just"/>
            <a:r>
              <a:rPr lang="en-US" dirty="0">
                <a:latin typeface="Poor Richard" panose="02080502050505020702" pitchFamily="18" charset="0"/>
              </a:rPr>
              <a:t>The U.N. FAO (State of the World's Forest 2010 (SOFO)) provides statistics revealing the high deforestation rates of the tropical montane forest during the 1980s.</a:t>
            </a:r>
          </a:p>
        </p:txBody>
      </p:sp>
    </p:spTree>
    <p:extLst>
      <p:ext uri="{BB962C8B-B14F-4D97-AF65-F5344CB8AC3E}">
        <p14:creationId xmlns:p14="http://schemas.microsoft.com/office/powerpoint/2010/main" val="78839453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AB946B"/>
      </a:accent1>
      <a:accent2>
        <a:srgbClr val="C04F32"/>
      </a:accent2>
      <a:accent3>
        <a:srgbClr val="DD8C3C"/>
      </a:accent3>
      <a:accent4>
        <a:srgbClr val="8E684C"/>
      </a:accent4>
      <a:accent5>
        <a:srgbClr val="CBAF62"/>
      </a:accent5>
      <a:accent6>
        <a:srgbClr val="803348"/>
      </a:accent6>
      <a:hlink>
        <a:srgbClr val="86724D"/>
      </a:hlink>
      <a:folHlink>
        <a:srgbClr val="B99E84"/>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A2BEDC8B-F191-493B-BA33-0F4F800A89D3}"/>
    </a:ext>
  </a:extLst>
</a:theme>
</file>

<file path=docProps/app.xml><?xml version="1.0" encoding="utf-8"?>
<Properties xmlns="http://schemas.openxmlformats.org/officeDocument/2006/extended-properties" xmlns:vt="http://schemas.openxmlformats.org/officeDocument/2006/docPropsVTypes">
  <Template>Organic</Template>
  <TotalTime>39</TotalTime>
  <Words>561</Words>
  <Application>Microsoft Office PowerPoint</Application>
  <PresentationFormat>Widescreen</PresentationFormat>
  <Paragraphs>27</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Garamond</vt:lpstr>
      <vt:lpstr>Poor Richard</vt:lpstr>
      <vt:lpstr>Organic</vt:lpstr>
      <vt:lpstr>Deforestation  Author  Institutional Affiliation Instructor  Course code  Date of submission</vt:lpstr>
      <vt:lpstr>Introduction</vt:lpstr>
      <vt:lpstr>Effects of deforestation</vt:lpstr>
      <vt:lpstr>PowerPoint Presentation</vt:lpstr>
      <vt:lpstr>Solutions to deforestation </vt:lpstr>
      <vt:lpstr>Conclusions </vt:lpstr>
      <vt:lpstr>References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Young</dc:creator>
  <cp:lastModifiedBy>Steve Young</cp:lastModifiedBy>
  <cp:revision>71</cp:revision>
  <dcterms:created xsi:type="dcterms:W3CDTF">2020-11-04T12:52:31Z</dcterms:created>
  <dcterms:modified xsi:type="dcterms:W3CDTF">2020-11-04T13:32:28Z</dcterms:modified>
</cp:coreProperties>
</file>